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2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9" r:id="rId3"/>
    <p:sldId id="258" r:id="rId4"/>
    <p:sldId id="263" r:id="rId5"/>
    <p:sldId id="281" r:id="rId6"/>
    <p:sldId id="285" r:id="rId7"/>
    <p:sldId id="288" r:id="rId8"/>
    <p:sldId id="262" r:id="rId9"/>
    <p:sldId id="266" r:id="rId10"/>
    <p:sldId id="286" r:id="rId11"/>
    <p:sldId id="267" r:id="rId12"/>
    <p:sldId id="270" r:id="rId13"/>
    <p:sldId id="271" r:id="rId14"/>
    <p:sldId id="283" r:id="rId15"/>
    <p:sldId id="284" r:id="rId16"/>
    <p:sldId id="273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BACF"/>
    <a:srgbClr val="E94543"/>
    <a:srgbClr val="404040"/>
    <a:srgbClr val="FEB100"/>
    <a:srgbClr val="7F7F7F"/>
    <a:srgbClr val="E14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242" autoAdjust="0"/>
  </p:normalViewPr>
  <p:slideViewPr>
    <p:cSldViewPr snapToGrid="0">
      <p:cViewPr varScale="1">
        <p:scale>
          <a:sx n="106" d="100"/>
          <a:sy n="106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76243-1028-4EDD-A5BD-06CE75BCE024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A7397-C56C-4073-9B39-06DC2504F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189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31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최원석은 서버 및 데이터 베이스 등 </a:t>
            </a:r>
            <a:r>
              <a:rPr lang="ko-KR" altLang="en-US" dirty="0" err="1"/>
              <a:t>백앤드를</a:t>
            </a:r>
            <a:r>
              <a:rPr lang="ko-KR" altLang="en-US" dirty="0"/>
              <a:t>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8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목적이 급하게 화장실 위치를 찾아야 </a:t>
            </a:r>
            <a:r>
              <a:rPr lang="ko-KR" altLang="en-US" dirty="0" err="1"/>
              <a:t>하는것이기</a:t>
            </a:r>
            <a:r>
              <a:rPr lang="ko-KR" altLang="en-US" dirty="0"/>
              <a:t> 때문에 불필요한 인터페이스를 줄이고 바로 최단거리 화장실명 및 거리가 화면 위에 표시되게 되고</a:t>
            </a:r>
            <a:r>
              <a:rPr lang="en-US" altLang="ko-KR" dirty="0"/>
              <a:t>, </a:t>
            </a:r>
            <a:r>
              <a:rPr lang="ko-KR" altLang="en-US" dirty="0"/>
              <a:t>지도상에 화장실의 위치가 핀으로 표시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가장 가까운 화장실은 붉은 색으로 강조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목록보기를 클릭하면 가까운 화장실 순으로 모든 화장실을 조회할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목록에서 화장실 명을 클릭하면 해당 화장실 위치로 이동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아래 버튼을 클릭하면 현재 자기 위치로 지도가 이동됩니다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 위의 화장실명을 클릭하게 되면 바로 네이버 지도 앱과 연동 되어 도보 </a:t>
            </a:r>
            <a:r>
              <a:rPr lang="ko-KR" altLang="en-US" dirty="0" err="1"/>
              <a:t>길찾기</a:t>
            </a:r>
            <a:r>
              <a:rPr lang="ko-KR" altLang="en-US" dirty="0"/>
              <a:t> 기능이 실행되게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네이버 지도</a:t>
            </a:r>
            <a:r>
              <a:rPr lang="en-US" altLang="ko-KR" dirty="0"/>
              <a:t>API</a:t>
            </a:r>
            <a:r>
              <a:rPr lang="ko-KR" altLang="en-US" dirty="0"/>
              <a:t>에서 아직 도보 </a:t>
            </a:r>
            <a:r>
              <a:rPr lang="ko-KR" altLang="en-US" dirty="0" err="1"/>
              <a:t>길찾기</a:t>
            </a:r>
            <a:r>
              <a:rPr lang="ko-KR" altLang="en-US" dirty="0"/>
              <a:t> 기능을 제공하지 않아 불가피하게 네이버 </a:t>
            </a:r>
            <a:r>
              <a:rPr lang="ko-KR" altLang="en-US" dirty="0" err="1"/>
              <a:t>지도앱과</a:t>
            </a:r>
            <a:r>
              <a:rPr lang="ko-KR" altLang="en-US" dirty="0"/>
              <a:t> 연동하는 방법을 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메뉴버튼에는 </a:t>
            </a:r>
            <a:r>
              <a:rPr lang="ko-KR" altLang="en-US" dirty="0" err="1"/>
              <a:t>로그인버튼과</a:t>
            </a:r>
            <a:r>
              <a:rPr lang="ko-KR" altLang="en-US" dirty="0"/>
              <a:t> 어플 정보 버튼</a:t>
            </a:r>
            <a:r>
              <a:rPr lang="en-US" altLang="ko-KR" dirty="0"/>
              <a:t>, </a:t>
            </a:r>
            <a:r>
              <a:rPr lang="ko-KR" altLang="en-US" dirty="0"/>
              <a:t>제작자 정보 버튼이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화장실 추가기능은 가짜 화장실 등록을 줄이기 위해 등록된 회원만 추가 가능하도록 설정했습니다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비로그인 사용자가 플러스</a:t>
            </a:r>
            <a:r>
              <a:rPr lang="en-US" altLang="ko-KR" dirty="0"/>
              <a:t> </a:t>
            </a:r>
            <a:r>
              <a:rPr lang="ko-KR" altLang="en-US" dirty="0"/>
              <a:t>버튼을 누르게 되면 로그인 화면으로 전환됩니다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((((</a:t>
            </a:r>
            <a:r>
              <a:rPr lang="ko-KR" altLang="en-US" dirty="0"/>
              <a:t>회원가입 화면</a:t>
            </a:r>
            <a:r>
              <a:rPr lang="en-US" altLang="ko-KR" dirty="0"/>
              <a:t>))))</a:t>
            </a:r>
          </a:p>
          <a:p>
            <a:r>
              <a:rPr lang="ko-KR" altLang="en-US" dirty="0"/>
              <a:t>회원 </a:t>
            </a:r>
            <a:r>
              <a:rPr lang="ko-KR" altLang="en-US" dirty="0" err="1"/>
              <a:t>가입후</a:t>
            </a:r>
            <a:r>
              <a:rPr lang="ko-KR" altLang="en-US" dirty="0"/>
              <a:t> 로그인을 하고</a:t>
            </a:r>
          </a:p>
          <a:p>
            <a:r>
              <a:rPr lang="en-US" altLang="ko-KR" dirty="0"/>
              <a:t>(((</a:t>
            </a:r>
            <a:r>
              <a:rPr lang="ko-KR" altLang="en-US" dirty="0" err="1"/>
              <a:t>등록안된</a:t>
            </a:r>
            <a:r>
              <a:rPr lang="ko-KR" altLang="en-US" dirty="0"/>
              <a:t> 화장실 리스트 보여주기</a:t>
            </a:r>
            <a:r>
              <a:rPr lang="en-US" altLang="ko-KR" dirty="0"/>
              <a:t>)))</a:t>
            </a:r>
          </a:p>
          <a:p>
            <a:r>
              <a:rPr lang="ko-KR" altLang="en-US" dirty="0"/>
              <a:t>본인이 추가한 화장실이 없을 경우 해당 화면이 보여집니다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플러스 버튼을 누르게 되면 화장실 추가가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지도를 이동하여 화장실 위치에 핀을 위치시키면 자동으로 주소가 입력되고</a:t>
            </a:r>
            <a:r>
              <a:rPr lang="en-US" altLang="ko-KR" dirty="0"/>
              <a:t>, </a:t>
            </a:r>
            <a:r>
              <a:rPr lang="ko-KR" altLang="en-US" dirty="0"/>
              <a:t>건물명이 등록 되어있는 경우 화장실 명도 건물명으로 자동 입력됩니다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확인을 눌러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상단의 메뉴 버튼을 누르면 본인이 등록한 화장실을 확인 할 수 있습니다</a:t>
            </a:r>
            <a:r>
              <a:rPr lang="en-US" altLang="ko-KR" dirty="0"/>
              <a:t>. </a:t>
            </a:r>
            <a:r>
              <a:rPr lang="ko-KR" altLang="en-US" dirty="0"/>
              <a:t>또 화장실 명을 누르면 지도가 해당 화장실 위치로 이동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원하는 화장실의 핀을 누르면 해당 화장실의 정보창이 출력되고 해당 화장실명을 클릭하면 이 또한 네이버 지도로 바로 연결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798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여기까지가</a:t>
            </a:r>
            <a:r>
              <a:rPr lang="ko-KR" altLang="en-US" dirty="0"/>
              <a:t> </a:t>
            </a:r>
            <a:r>
              <a:rPr lang="ko-KR" altLang="en-US" dirty="0" err="1"/>
              <a:t>시연이였습니다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마치고 질의 응답시간을 가지겠습니다</a:t>
            </a:r>
            <a:r>
              <a:rPr lang="en-US" altLang="ko-KR" dirty="0"/>
              <a:t>. </a:t>
            </a:r>
            <a:r>
              <a:rPr lang="ko-KR" altLang="en-US" dirty="0"/>
              <a:t>질문 있으십니까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41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61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누구나 갑자기 신호가 와서 자주 다니던 길이라도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화장실이 어디 있는지 몰라서 곤란했던 적이 있으실 겁니다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그럴 땐 누구나 마음속으로 천사를 찾곤 하지요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필요한 모든 이들에게 화장실의 축복과 쾌변의 기쁨을 주는 그것이 바로 우리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X-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세대가 ‘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급똥엔젤’을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만든이유입니다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37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우리의 어플의 메인 기능은 실시간으로 사용자 주변의 사용가능한 화장실 위치를 공유 해주고 해당 화장실까지의 </a:t>
            </a:r>
            <a:r>
              <a:rPr lang="ko-KR" altLang="en-US" dirty="0" err="1"/>
              <a:t>길찾기</a:t>
            </a:r>
            <a:r>
              <a:rPr lang="ko-KR" altLang="en-US" dirty="0"/>
              <a:t> 서비스를 제공하는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56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상단에 위치한 사용자 위치 기준 최단거리 화장실 명을 클릭하면 네이버 지도 앱에 화장실 주소가 자동으로 연결되어 길 찾기 기능을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27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새로 사용가능한 신규 화장실이 있을 경우 회원이면 누구나 화장실 위치를 등록하여 다른 사용자들과 공유할 수 있습니다</a:t>
            </a:r>
            <a:r>
              <a:rPr lang="en-US" altLang="ko-KR" dirty="0"/>
              <a:t>. </a:t>
            </a:r>
            <a:r>
              <a:rPr lang="ko-KR" altLang="en-US" dirty="0"/>
              <a:t>차 후 이용자가 많아질 경우 많은 화장실을 등록한 회원에게 소정의 상품을 지급할 계획도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785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/>
              <a:t>AWS</a:t>
            </a:r>
            <a:r>
              <a:rPr lang="ko-KR" altLang="en-US" dirty="0"/>
              <a:t>에 아파치 서버를 구축하고 </a:t>
            </a:r>
            <a:r>
              <a:rPr lang="en-US" altLang="ko-KR" dirty="0"/>
              <a:t>php</a:t>
            </a:r>
            <a:r>
              <a:rPr lang="ko-KR" altLang="en-US" dirty="0"/>
              <a:t>언어 기반의 서버 프레임워크인 라라벨을 채택하였고</a:t>
            </a:r>
            <a:r>
              <a:rPr lang="en-US" altLang="ko-KR" dirty="0"/>
              <a:t> SSL </a:t>
            </a:r>
            <a:r>
              <a:rPr lang="ko-KR" altLang="en-US" dirty="0"/>
              <a:t>인증을 받아 웹페이지의 보안을 더 강화하였습니다</a:t>
            </a:r>
            <a:r>
              <a:rPr lang="en-US" altLang="ko-KR" dirty="0"/>
              <a:t>. DB</a:t>
            </a:r>
            <a:r>
              <a:rPr lang="ko-KR" altLang="en-US" dirty="0"/>
              <a:t>는 마리아 </a:t>
            </a:r>
            <a:r>
              <a:rPr lang="en-US" altLang="ko-KR" dirty="0"/>
              <a:t>DB</a:t>
            </a:r>
            <a:r>
              <a:rPr lang="ko-KR" altLang="en-US" dirty="0"/>
              <a:t>를 사용하였고 </a:t>
            </a:r>
            <a:r>
              <a:rPr lang="ko-KR" altLang="en-US" dirty="0" err="1"/>
              <a:t>공공데이터포털에서</a:t>
            </a:r>
            <a:r>
              <a:rPr lang="ko-KR" altLang="en-US" dirty="0"/>
              <a:t> 제공한 공중화장실 데이터를 기본 화장실 데이터로 사용하였습니다</a:t>
            </a:r>
            <a:r>
              <a:rPr lang="en-US" altLang="ko-KR" dirty="0"/>
              <a:t>. </a:t>
            </a:r>
            <a:r>
              <a:rPr lang="ko-KR" altLang="en-US" dirty="0"/>
              <a:t>지도는 네이버지도 </a:t>
            </a:r>
            <a:r>
              <a:rPr lang="en-US" altLang="ko-KR" dirty="0"/>
              <a:t>API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 err="1"/>
              <a:t>웹뷰를</a:t>
            </a:r>
            <a:r>
              <a:rPr lang="ko-KR" altLang="en-US" dirty="0"/>
              <a:t> 사용하여 구성해 놓은 웹페이지를 </a:t>
            </a:r>
            <a:r>
              <a:rPr lang="ko-KR" altLang="en-US" dirty="0" err="1"/>
              <a:t>어플화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7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어플을 통해 서버에 접속하고 데이터 베이스에 있는 위치 정보를 가져와 네이버지도</a:t>
            </a:r>
            <a:r>
              <a:rPr lang="en-US" altLang="ko-KR" dirty="0"/>
              <a:t>API</a:t>
            </a:r>
            <a:r>
              <a:rPr lang="ko-KR" altLang="en-US" dirty="0"/>
              <a:t>로 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331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팀장 최현은 </a:t>
            </a:r>
            <a:r>
              <a:rPr lang="ko-KR" altLang="en-US" dirty="0" err="1"/>
              <a:t>프론트앤드를</a:t>
            </a:r>
            <a:r>
              <a:rPr lang="ko-KR" altLang="en-US" dirty="0"/>
              <a:t>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0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</a:t>
            </a:r>
            <a:r>
              <a:rPr lang="ko-KR" altLang="en-US" dirty="0" err="1"/>
              <a:t>임근웅은</a:t>
            </a:r>
            <a:r>
              <a:rPr lang="ko-KR" altLang="en-US" dirty="0"/>
              <a:t> </a:t>
            </a:r>
            <a:r>
              <a:rPr lang="ko-KR" altLang="en-US" dirty="0" err="1"/>
              <a:t>백앤드</a:t>
            </a:r>
            <a:r>
              <a:rPr lang="ko-KR" altLang="en-US" dirty="0"/>
              <a:t> 및 지도</a:t>
            </a:r>
            <a:r>
              <a:rPr lang="en-US" altLang="ko-KR" dirty="0"/>
              <a:t>API </a:t>
            </a:r>
            <a:r>
              <a:rPr lang="ko-KR" altLang="en-US" dirty="0"/>
              <a:t>를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53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68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415F7-B2A4-4C66-8841-AE72DC13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114CEC-17B8-45BD-84CA-975BDB369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2CDF28-0599-4C23-A2C1-29482B8E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BD53E-384D-48A1-B1C9-ACA51372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BD194-2324-4ADF-88E5-4C9EEEFC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8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3125F4-533F-4E7C-8F1C-7E06C0066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6DBDC6-A065-4475-91B2-8465DE382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AEB1A-C706-4EDE-A1A4-7F81AD59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8FC4C-377E-4C0F-9C83-23D7CD6B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26EC6-B0C5-4B27-8166-94F1C9F6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4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F0A51-2BD8-469B-8333-CFB35429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EB63B-7B56-43A2-95E8-C231BD608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0F841-2790-40BE-B5B7-AA6AA4C3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E1F19-E9CC-41F9-905D-2DDCC341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30178-F458-45A5-B56D-6B4499CE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4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33518-09CE-460A-99F4-2751237A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6FB795-E396-40A3-B88B-CB92C8C44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62963-CAB0-42F5-B523-A6EA5900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4FD6B-7D69-4998-A248-BBB398D8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2F4FAF-A2ED-4642-8911-205F45BB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0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22BF5-E940-4D14-8543-FE619BFA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86CCE-2368-4BE1-94F8-9FF10102E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803F6C-4BB7-4E49-AED2-C50CBC4BA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932FC-E222-40A6-B6EC-0334387C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6852F-DE31-4EE1-BFA9-4FAE1AAE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AC9C0A-1B21-4353-B33B-779B1B1A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5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83C8E-06A3-4792-B856-21073B47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5DD81-B543-46CB-B903-3C697453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7A797A-1FD5-4357-917C-27053321B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8DAC0A-305A-476F-BB04-9CAE06524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7BE0E7-3083-4EE6-B7BE-FCF19E0CC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BCFEEC-1DB9-482B-B0F7-52DD406B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F30161-DC48-48B4-8D64-F9C00CCA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0A9629-632F-4BA3-89AD-86BD3EF8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5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10DEC-584D-49B2-8700-7DB68291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47F701-E2CD-4C35-8D2F-3B44A108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F3154C-69AA-4D23-B0A9-8B160A90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A2FABB-7760-464A-BF62-3E13923D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8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눈, 남자, 스키타기, 덮여있는이(가) 표시된 사진&#10;&#10;자동 생성된 설명">
            <a:extLst>
              <a:ext uri="{FF2B5EF4-FFF2-40B4-BE49-F238E27FC236}">
                <a16:creationId xmlns:a16="http://schemas.microsoft.com/office/drawing/2014/main" id="{4D0F22A0-19AD-438E-B812-60654048B0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2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DB2A3-8FBD-4224-9AE6-ADF3905E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ADBAC-4CC9-45C3-A95D-01F6A4EAC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951664-6B6E-4AB0-9E65-562265AA8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A8E18D-DFBE-48ED-8555-FE48618A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224567-25DC-4D34-9BE8-14F219F1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BD929E-39AD-4486-91D3-31A4C21C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83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DBE9B-975F-4488-91AE-3495000D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F9765-C7DF-4E14-8A01-B85C2D0AD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735460-2CDE-4535-A4F2-4D8222FFD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0E3295-2DCA-4E3F-B97A-50D5868B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872CDE-408A-47F6-ADE5-58C19771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AACC2F-6C05-4FB2-ADD4-1A9E1BAF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6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13C4C6-5E2E-42B4-B744-0032AE26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E02B0-8530-441F-A3DE-75049D82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FDA26-A469-4597-9FAA-FE00610B6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417B2-676D-4FC3-A6EB-D28243111DC8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A8768A-1963-41A4-BDD5-5880725B7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FB3929-21B9-46F8-9D78-326C8A7FA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83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7.png"/><Relationship Id="rId3" Type="http://schemas.openxmlformats.org/officeDocument/2006/relationships/image" Target="../media/image30.png"/><Relationship Id="rId7" Type="http://schemas.openxmlformats.org/officeDocument/2006/relationships/image" Target="../media/image8.png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28.png"/><Relationship Id="rId5" Type="http://schemas.openxmlformats.org/officeDocument/2006/relationships/image" Target="../media/image31.jpe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1.jpeg"/><Relationship Id="rId4" Type="http://schemas.openxmlformats.org/officeDocument/2006/relationships/image" Target="../media/image1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3679315" y="2517170"/>
            <a:ext cx="48333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급똥엔젤</a:t>
            </a:r>
            <a:endParaRPr lang="ko-KR" altLang="en-US" sz="9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6841F6-140F-4AED-B9DE-B40C2DCB3153}"/>
              </a:ext>
            </a:extLst>
          </p:cNvPr>
          <p:cNvCxnSpPr>
            <a:cxnSpLocks/>
          </p:cNvCxnSpPr>
          <p:nvPr/>
        </p:nvCxnSpPr>
        <p:spPr>
          <a:xfrm>
            <a:off x="3098800" y="2593370"/>
            <a:ext cx="5994400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1F079E-084A-44D3-8B35-ED6C7781B6DC}"/>
              </a:ext>
            </a:extLst>
          </p:cNvPr>
          <p:cNvCxnSpPr>
            <a:cxnSpLocks/>
          </p:cNvCxnSpPr>
          <p:nvPr/>
        </p:nvCxnSpPr>
        <p:spPr>
          <a:xfrm>
            <a:off x="3098800" y="3901470"/>
            <a:ext cx="5994400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0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E7AE367-833A-426B-896C-83DA0C17E93C}"/>
              </a:ext>
            </a:extLst>
          </p:cNvPr>
          <p:cNvSpPr txBox="1"/>
          <p:nvPr/>
        </p:nvSpPr>
        <p:spPr>
          <a:xfrm>
            <a:off x="3887942" y="2014405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시스템 환경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57097B-58F1-4C0E-8D4E-31F5A76C0CDD}"/>
              </a:ext>
            </a:extLst>
          </p:cNvPr>
          <p:cNvCxnSpPr>
            <a:cxnSpLocks/>
          </p:cNvCxnSpPr>
          <p:nvPr/>
        </p:nvCxnSpPr>
        <p:spPr>
          <a:xfrm>
            <a:off x="2841777" y="2262048"/>
            <a:ext cx="1070257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1BD1FA1-7E60-4BD3-B20D-9839572F63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59" y="2181352"/>
            <a:ext cx="856433" cy="6337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0D2610-4F8C-40A7-B683-4D7D0F122DD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378" y="2217241"/>
            <a:ext cx="1097701" cy="5360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05" y="2679343"/>
            <a:ext cx="2343150" cy="203168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98AE7BB-C7CD-432C-9995-B825617BB79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989" y="4051385"/>
            <a:ext cx="622800" cy="622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47264EA-4F47-456D-A89E-FA2482AC3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221" y="4016266"/>
            <a:ext cx="621064" cy="6210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417F32-145D-47A1-90BA-B66B302F7B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08" y="4031035"/>
            <a:ext cx="621064" cy="6210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0B04E85-94F8-48AF-9475-22AF20C3EDA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01" y="4031035"/>
            <a:ext cx="621064" cy="621064"/>
          </a:xfrm>
          <a:prstGeom prst="rect">
            <a:avLst/>
          </a:prstGeom>
        </p:spPr>
      </p:pic>
      <p:pic>
        <p:nvPicPr>
          <p:cNvPr id="31" name="Picture 2" descr="네이버 지도 - 해시넷">
            <a:extLst>
              <a:ext uri="{FF2B5EF4-FFF2-40B4-BE49-F238E27FC236}">
                <a16:creationId xmlns:a16="http://schemas.microsoft.com/office/drawing/2014/main" id="{5E0410F3-1DF6-4AB6-BC75-55107AD8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93" y="4948798"/>
            <a:ext cx="693657" cy="69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21" y="4989625"/>
            <a:ext cx="870958" cy="630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002" y="3059076"/>
            <a:ext cx="593335" cy="6013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64" y="2181352"/>
            <a:ext cx="1225068" cy="7826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956" y="4023813"/>
            <a:ext cx="969552" cy="6059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59" y="3075667"/>
            <a:ext cx="958320" cy="5174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90" y="4031035"/>
            <a:ext cx="716579" cy="55859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6" y="3077925"/>
            <a:ext cx="792317" cy="58857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92" y="2217241"/>
            <a:ext cx="1543643" cy="57018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552730" y="2334840"/>
            <a:ext cx="103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OS&amp;DB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705130" y="3220665"/>
            <a:ext cx="73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555621" y="4206694"/>
            <a:ext cx="103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Language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5571780" y="5085716"/>
            <a:ext cx="103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Library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91BF90-09DF-479A-AC49-9F1CFD4D3FD3}"/>
              </a:ext>
            </a:extLst>
          </p:cNvPr>
          <p:cNvSpPr txBox="1"/>
          <p:nvPr/>
        </p:nvSpPr>
        <p:spPr>
          <a:xfrm>
            <a:off x="5091753" y="629018"/>
            <a:ext cx="200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System Flow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6CEB2A-E26E-482A-8D88-54B4C014105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DD67CA-E67D-4EF8-933C-0774E383ED51}"/>
              </a:ext>
            </a:extLst>
          </p:cNvPr>
          <p:cNvSpPr txBox="1"/>
          <p:nvPr/>
        </p:nvSpPr>
        <p:spPr>
          <a:xfrm>
            <a:off x="5818521" y="291212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흐름도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1B3A6B-9D78-41D7-8D9C-832B2DFB7DC9}"/>
              </a:ext>
            </a:extLst>
          </p:cNvPr>
          <p:cNvSpPr txBox="1"/>
          <p:nvPr/>
        </p:nvSpPr>
        <p:spPr>
          <a:xfrm>
            <a:off x="5773638" y="6369068"/>
            <a:ext cx="644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C423FE-E766-4FC8-82C5-6FD172E2A0BC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D7CEA9-ECA7-4597-A52A-29C94023B0CC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7DD0B4-5ABD-4DC4-BE47-3D16AD6F1C91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0A9FF603-BF2E-4728-8BB0-B68B99B0A7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71" y="4784720"/>
            <a:ext cx="1117417" cy="9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3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091753" y="629018"/>
            <a:ext cx="200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System Flow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818521" y="291212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흐름도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C676E4-50D5-4607-8050-118D72A9307E}"/>
              </a:ext>
            </a:extLst>
          </p:cNvPr>
          <p:cNvGrpSpPr/>
          <p:nvPr/>
        </p:nvGrpSpPr>
        <p:grpSpPr>
          <a:xfrm>
            <a:off x="533748" y="629018"/>
            <a:ext cx="10323973" cy="6071192"/>
            <a:chOff x="533748" y="629018"/>
            <a:chExt cx="10323973" cy="607119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994A1CE-6E10-463B-8C9D-05034F5C49E9}"/>
                </a:ext>
              </a:extLst>
            </p:cNvPr>
            <p:cNvGrpSpPr/>
            <p:nvPr/>
          </p:nvGrpSpPr>
          <p:grpSpPr>
            <a:xfrm>
              <a:off x="6582170" y="3502227"/>
              <a:ext cx="614141" cy="274320"/>
              <a:chOff x="5788929" y="3219916"/>
              <a:chExt cx="614141" cy="274320"/>
            </a:xfrm>
          </p:grpSpPr>
          <p:cxnSp>
            <p:nvCxnSpPr>
              <p:cNvPr id="67" name="Google Shape;167;p19">
                <a:extLst>
                  <a:ext uri="{FF2B5EF4-FFF2-40B4-BE49-F238E27FC236}">
                    <a16:creationId xmlns:a16="http://schemas.microsoft.com/office/drawing/2014/main" id="{B24E8B9E-A447-4FB2-BC10-ED6503549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8929" y="3219916"/>
                <a:ext cx="614141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68" name="Google Shape;167;p19">
                <a:extLst>
                  <a:ext uri="{FF2B5EF4-FFF2-40B4-BE49-F238E27FC236}">
                    <a16:creationId xmlns:a16="http://schemas.microsoft.com/office/drawing/2014/main" id="{42C8BAF2-3F11-4E58-BA2F-30C8E2D2EF4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788929" y="3494236"/>
                <a:ext cx="614141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31" name="Google Shape;155;p19">
              <a:extLst>
                <a:ext uri="{FF2B5EF4-FFF2-40B4-BE49-F238E27FC236}">
                  <a16:creationId xmlns:a16="http://schemas.microsoft.com/office/drawing/2014/main" id="{C3FCAE9A-D77E-4D59-8804-DDA97E8D7B48}"/>
                </a:ext>
              </a:extLst>
            </p:cNvPr>
            <p:cNvSpPr/>
            <p:nvPr/>
          </p:nvSpPr>
          <p:spPr>
            <a:xfrm rot="10800000" flipH="1">
              <a:off x="2936409" y="2513629"/>
              <a:ext cx="7921312" cy="2995906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38100" cap="flat" cmpd="sng">
              <a:solidFill>
                <a:srgbClr val="7755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272C1F1-B01F-4396-B7A0-43206CC8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9880" y="3429000"/>
              <a:ext cx="1459458" cy="1080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672F6A9-338B-4A1C-81A4-E1FA1F0ED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4321" y="4231171"/>
              <a:ext cx="740314" cy="740314"/>
            </a:xfrm>
            <a:prstGeom prst="rect">
              <a:avLst/>
            </a:prstGeom>
          </p:spPr>
        </p:pic>
        <p:pic>
          <p:nvPicPr>
            <p:cNvPr id="39" name="Picture 2" descr="공공데이터포털 - 공공데이터포털 adicionou uma nova foto.">
              <a:extLst>
                <a:ext uri="{FF2B5EF4-FFF2-40B4-BE49-F238E27FC236}">
                  <a16:creationId xmlns:a16="http://schemas.microsoft.com/office/drawing/2014/main" id="{543D1DB3-F3FE-4616-A671-376DCC91B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6641" y="748276"/>
              <a:ext cx="1225936" cy="1307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275426F-238E-41D7-A558-91989EFB6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48" y="629018"/>
              <a:ext cx="1366385" cy="1360807"/>
            </a:xfrm>
            <a:prstGeom prst="rect">
              <a:avLst/>
            </a:prstGeom>
          </p:spPr>
        </p:pic>
        <p:pic>
          <p:nvPicPr>
            <p:cNvPr id="37" name="Picture 4" descr="네이버 지도 - 나무위키">
              <a:extLst>
                <a:ext uri="{FF2B5EF4-FFF2-40B4-BE49-F238E27FC236}">
                  <a16:creationId xmlns:a16="http://schemas.microsoft.com/office/drawing/2014/main" id="{0A9510ED-A3F4-4C7B-8059-0748C0253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796" y="5574871"/>
              <a:ext cx="984790" cy="98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DFF75D6-10ED-4AE3-B679-5406EEB7466A}"/>
                </a:ext>
              </a:extLst>
            </p:cNvPr>
            <p:cNvGrpSpPr/>
            <p:nvPr/>
          </p:nvGrpSpPr>
          <p:grpSpPr>
            <a:xfrm>
              <a:off x="800278" y="3310493"/>
              <a:ext cx="833323" cy="1440970"/>
              <a:chOff x="800278" y="3310493"/>
              <a:chExt cx="833323" cy="1440970"/>
            </a:xfrm>
          </p:grpSpPr>
          <p:sp>
            <p:nvSpPr>
              <p:cNvPr id="51" name="Google Shape;155;p19">
                <a:extLst>
                  <a:ext uri="{FF2B5EF4-FFF2-40B4-BE49-F238E27FC236}">
                    <a16:creationId xmlns:a16="http://schemas.microsoft.com/office/drawing/2014/main" id="{70439315-3C20-499C-8811-058C43E17E34}"/>
                  </a:ext>
                </a:extLst>
              </p:cNvPr>
              <p:cNvSpPr/>
              <p:nvPr/>
            </p:nvSpPr>
            <p:spPr>
              <a:xfrm rot="10800000" flipH="1">
                <a:off x="820546" y="3310493"/>
                <a:ext cx="792790" cy="144097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 w="38100" cap="flat" cmpd="sng">
                <a:solidFill>
                  <a:srgbClr val="7755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54" name="Google Shape;160;p19">
                <a:extLst>
                  <a:ext uri="{FF2B5EF4-FFF2-40B4-BE49-F238E27FC236}">
                    <a16:creationId xmlns:a16="http://schemas.microsoft.com/office/drawing/2014/main" id="{AF156F4D-0032-4618-A37E-987BD2724FD1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00278" y="3518263"/>
                <a:ext cx="833323" cy="10828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A1AA51E-7526-4839-8011-92E66A23E3F9}"/>
                </a:ext>
              </a:extLst>
            </p:cNvPr>
            <p:cNvGrpSpPr/>
            <p:nvPr/>
          </p:nvGrpSpPr>
          <p:grpSpPr>
            <a:xfrm>
              <a:off x="1107042" y="2118944"/>
              <a:ext cx="152591" cy="979661"/>
              <a:chOff x="1133685" y="1381927"/>
              <a:chExt cx="171384" cy="614141"/>
            </a:xfrm>
          </p:grpSpPr>
          <p:cxnSp>
            <p:nvCxnSpPr>
              <p:cNvPr id="46" name="Google Shape;167;p19">
                <a:extLst>
                  <a:ext uri="{FF2B5EF4-FFF2-40B4-BE49-F238E27FC236}">
                    <a16:creationId xmlns:a16="http://schemas.microsoft.com/office/drawing/2014/main" id="{DBA011AB-8F85-4A16-9C7F-3BAA7714629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6614" y="1688998"/>
                <a:ext cx="614141" cy="0"/>
              </a:xfrm>
              <a:prstGeom prst="straightConnector1">
                <a:avLst/>
              </a:prstGeom>
              <a:noFill/>
              <a:ln w="349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55" name="Google Shape;167;p19">
                <a:extLst>
                  <a:ext uri="{FF2B5EF4-FFF2-40B4-BE49-F238E27FC236}">
                    <a16:creationId xmlns:a16="http://schemas.microsoft.com/office/drawing/2014/main" id="{111AEBC8-2561-4EB2-A141-9C932D61B2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97998" y="1688998"/>
                <a:ext cx="614141" cy="0"/>
              </a:xfrm>
              <a:prstGeom prst="straightConnector1">
                <a:avLst/>
              </a:prstGeom>
              <a:noFill/>
              <a:ln w="349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84970E-2ACE-4A33-994E-6B178809F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722" y="1715305"/>
              <a:ext cx="1855756" cy="15109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BEE22952-354F-48A0-BDF1-A3580AE2D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530" y="3589423"/>
              <a:ext cx="2475629" cy="120893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5925ACE-A432-4ED9-BF54-557AB55F8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8972" y="3554306"/>
              <a:ext cx="3272871" cy="1208929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5FA9E28-FE51-4DE3-A31C-3F3B5641A5AE}"/>
                </a:ext>
              </a:extLst>
            </p:cNvPr>
            <p:cNvGrpSpPr/>
            <p:nvPr/>
          </p:nvGrpSpPr>
          <p:grpSpPr>
            <a:xfrm>
              <a:off x="1334277" y="4179714"/>
              <a:ext cx="1237856" cy="2520496"/>
              <a:chOff x="1531470" y="4389549"/>
              <a:chExt cx="1237856" cy="2520496"/>
            </a:xfrm>
          </p:grpSpPr>
          <p:pic>
            <p:nvPicPr>
              <p:cNvPr id="53" name="그림 52" descr="모니터, 전자기기, 휴대폰, 은색이(가) 표시된 사진&#10;&#10;자동 생성된 설명">
                <a:extLst>
                  <a:ext uri="{FF2B5EF4-FFF2-40B4-BE49-F238E27FC236}">
                    <a16:creationId xmlns:a16="http://schemas.microsoft.com/office/drawing/2014/main" id="{63833E2F-8E3A-4DF1-B082-B859E11AD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1470" y="4389549"/>
                <a:ext cx="1237856" cy="252049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5621B95-7E3B-4590-8A9B-61D19BFC1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8699" y="5028733"/>
                <a:ext cx="621064" cy="621064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748F67D-97CB-4669-AF24-B8B935522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0657" y="5388670"/>
                <a:ext cx="621064" cy="621064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AB09D4AE-D95D-4F5C-9FF3-681AB047C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8699" y="5743346"/>
                <a:ext cx="621064" cy="621064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66FFA3F-C9E2-414D-B31D-922A0E775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08874" y="5850133"/>
              <a:ext cx="1225936" cy="75785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5830AEB-53BB-4975-85E7-AD7B3BE15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9130" y="1744523"/>
              <a:ext cx="2135103" cy="1423402"/>
            </a:xfrm>
            <a:prstGeom prst="rect">
              <a:avLst/>
            </a:prstGeom>
          </p:spPr>
        </p:pic>
        <p:cxnSp>
          <p:nvCxnSpPr>
            <p:cNvPr id="59" name="Google Shape;167;p19">
              <a:extLst>
                <a:ext uri="{FF2B5EF4-FFF2-40B4-BE49-F238E27FC236}">
                  <a16:creationId xmlns:a16="http://schemas.microsoft.com/office/drawing/2014/main" id="{AF57F4AE-F5E2-4175-BC16-05B30D8EE974}"/>
                </a:ext>
              </a:extLst>
            </p:cNvPr>
            <p:cNvCxnSpPr>
              <a:cxnSpLocks/>
            </p:cNvCxnSpPr>
            <p:nvPr/>
          </p:nvCxnSpPr>
          <p:spPr>
            <a:xfrm>
              <a:off x="9610026" y="2276012"/>
              <a:ext cx="0" cy="950193"/>
            </a:xfrm>
            <a:prstGeom prst="straightConnector1">
              <a:avLst/>
            </a:prstGeom>
            <a:noFill/>
            <a:ln w="66675" cap="flat" cmpd="sng">
              <a:solidFill>
                <a:srgbClr val="0B5394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B7CBC34-E98B-4C31-8316-8E08B4917CEA}"/>
                </a:ext>
              </a:extLst>
            </p:cNvPr>
            <p:cNvGrpSpPr/>
            <p:nvPr/>
          </p:nvGrpSpPr>
          <p:grpSpPr>
            <a:xfrm rot="5400000">
              <a:off x="2482020" y="3423610"/>
              <a:ext cx="180225" cy="1184499"/>
              <a:chOff x="1133685" y="1381927"/>
              <a:chExt cx="171384" cy="614141"/>
            </a:xfrm>
          </p:grpSpPr>
          <p:cxnSp>
            <p:nvCxnSpPr>
              <p:cNvPr id="62" name="Google Shape;167;p19">
                <a:extLst>
                  <a:ext uri="{FF2B5EF4-FFF2-40B4-BE49-F238E27FC236}">
                    <a16:creationId xmlns:a16="http://schemas.microsoft.com/office/drawing/2014/main" id="{0FC0E9AF-9533-481C-BC4E-8D77D02D33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6614" y="1688998"/>
                <a:ext cx="614141" cy="0"/>
              </a:xfrm>
              <a:prstGeom prst="straightConnector1">
                <a:avLst/>
              </a:prstGeom>
              <a:noFill/>
              <a:ln w="349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63" name="Google Shape;167;p19">
                <a:extLst>
                  <a:ext uri="{FF2B5EF4-FFF2-40B4-BE49-F238E27FC236}">
                    <a16:creationId xmlns:a16="http://schemas.microsoft.com/office/drawing/2014/main" id="{DF2A3095-D2F5-4E16-8A64-FD00065C3C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97998" y="1688998"/>
                <a:ext cx="614141" cy="0"/>
              </a:xfrm>
              <a:prstGeom prst="straightConnector1">
                <a:avLst/>
              </a:prstGeom>
              <a:noFill/>
              <a:ln w="349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689C2EF-FFD2-450B-97A6-15284590D68D}"/>
                </a:ext>
              </a:extLst>
            </p:cNvPr>
            <p:cNvGrpSpPr/>
            <p:nvPr/>
          </p:nvGrpSpPr>
          <p:grpSpPr>
            <a:xfrm rot="5400000">
              <a:off x="5609854" y="4018957"/>
              <a:ext cx="121945" cy="321513"/>
              <a:chOff x="1133685" y="1381927"/>
              <a:chExt cx="171384" cy="614141"/>
            </a:xfrm>
          </p:grpSpPr>
          <p:cxnSp>
            <p:nvCxnSpPr>
              <p:cNvPr id="65" name="Google Shape;167;p19">
                <a:extLst>
                  <a:ext uri="{FF2B5EF4-FFF2-40B4-BE49-F238E27FC236}">
                    <a16:creationId xmlns:a16="http://schemas.microsoft.com/office/drawing/2014/main" id="{48DA9CC5-89E5-460C-806B-CC5A76EDBA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6614" y="1688998"/>
                <a:ext cx="614141" cy="0"/>
              </a:xfrm>
              <a:prstGeom prst="straightConnector1">
                <a:avLst/>
              </a:prstGeom>
              <a:noFill/>
              <a:ln w="349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66" name="Google Shape;167;p19">
                <a:extLst>
                  <a:ext uri="{FF2B5EF4-FFF2-40B4-BE49-F238E27FC236}">
                    <a16:creationId xmlns:a16="http://schemas.microsoft.com/office/drawing/2014/main" id="{75069D7F-149A-4C04-BAED-4F7D3579205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97998" y="1688998"/>
                <a:ext cx="614141" cy="0"/>
              </a:xfrm>
              <a:prstGeom prst="straightConnector1">
                <a:avLst/>
              </a:prstGeom>
              <a:noFill/>
              <a:ln w="349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F2DDC8E-6446-4C7C-A690-077B0CF02F10}"/>
                </a:ext>
              </a:extLst>
            </p:cNvPr>
            <p:cNvGrpSpPr/>
            <p:nvPr/>
          </p:nvGrpSpPr>
          <p:grpSpPr>
            <a:xfrm rot="5400000">
              <a:off x="8580734" y="4033132"/>
              <a:ext cx="121945" cy="321513"/>
              <a:chOff x="1133685" y="1381927"/>
              <a:chExt cx="171384" cy="614141"/>
            </a:xfrm>
          </p:grpSpPr>
          <p:cxnSp>
            <p:nvCxnSpPr>
              <p:cNvPr id="70" name="Google Shape;167;p19">
                <a:extLst>
                  <a:ext uri="{FF2B5EF4-FFF2-40B4-BE49-F238E27FC236}">
                    <a16:creationId xmlns:a16="http://schemas.microsoft.com/office/drawing/2014/main" id="{4256F230-56A1-4DFE-9DF5-62D351C8474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6614" y="1688998"/>
                <a:ext cx="614141" cy="0"/>
              </a:xfrm>
              <a:prstGeom prst="straightConnector1">
                <a:avLst/>
              </a:prstGeom>
              <a:noFill/>
              <a:ln w="349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71" name="Google Shape;167;p19">
                <a:extLst>
                  <a:ext uri="{FF2B5EF4-FFF2-40B4-BE49-F238E27FC236}">
                    <a16:creationId xmlns:a16="http://schemas.microsoft.com/office/drawing/2014/main" id="{06EFB470-21E8-4CCF-9284-A6C1BE7A87F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97998" y="1688998"/>
                <a:ext cx="614141" cy="0"/>
              </a:xfrm>
              <a:prstGeom prst="straightConnector1">
                <a:avLst/>
              </a:prstGeom>
              <a:noFill/>
              <a:ln w="349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28920A0-C1BA-402F-A2EC-1B52D29F44ED}"/>
                </a:ext>
              </a:extLst>
            </p:cNvPr>
            <p:cNvGrpSpPr/>
            <p:nvPr/>
          </p:nvGrpSpPr>
          <p:grpSpPr>
            <a:xfrm>
              <a:off x="4437161" y="4698294"/>
              <a:ext cx="163099" cy="758072"/>
              <a:chOff x="1133685" y="1381927"/>
              <a:chExt cx="171384" cy="614141"/>
            </a:xfrm>
          </p:grpSpPr>
          <p:cxnSp>
            <p:nvCxnSpPr>
              <p:cNvPr id="73" name="Google Shape;167;p19">
                <a:extLst>
                  <a:ext uri="{FF2B5EF4-FFF2-40B4-BE49-F238E27FC236}">
                    <a16:creationId xmlns:a16="http://schemas.microsoft.com/office/drawing/2014/main" id="{229F121F-F26A-4336-B3AC-77C5E0A1B0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6614" y="1688998"/>
                <a:ext cx="614141" cy="0"/>
              </a:xfrm>
              <a:prstGeom prst="straightConnector1">
                <a:avLst/>
              </a:prstGeom>
              <a:noFill/>
              <a:ln w="349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74" name="Google Shape;167;p19">
                <a:extLst>
                  <a:ext uri="{FF2B5EF4-FFF2-40B4-BE49-F238E27FC236}">
                    <a16:creationId xmlns:a16="http://schemas.microsoft.com/office/drawing/2014/main" id="{04B2571A-E856-4C15-ABC6-F978A1DCFB2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97998" y="1688998"/>
                <a:ext cx="614141" cy="0"/>
              </a:xfrm>
              <a:prstGeom prst="straightConnector1">
                <a:avLst/>
              </a:prstGeom>
              <a:noFill/>
              <a:ln w="34925" cap="flat" cmpd="sng">
                <a:solidFill>
                  <a:srgbClr val="0B5394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1445B19-06F2-4C65-AA13-A6D9995386EE}"/>
              </a:ext>
            </a:extLst>
          </p:cNvPr>
          <p:cNvSpPr txBox="1"/>
          <p:nvPr/>
        </p:nvSpPr>
        <p:spPr>
          <a:xfrm>
            <a:off x="5773638" y="6369068"/>
            <a:ext cx="644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5D9A637-F816-4575-A691-6214FC3C436F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3B77258-A8F4-432D-A161-2CD54E8E5473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6AE7FD-7D53-4836-8E68-C83F81E753E5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3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45397" y="1807631"/>
            <a:ext cx="9012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맡은 역할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773637" y="4711816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410556" y="2705725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Role</a:t>
            </a:r>
            <a:endParaRPr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85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697495" y="629018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Role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41577" y="291212"/>
            <a:ext cx="708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맡은 역할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602929" y="1061424"/>
            <a:ext cx="9861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각자 맡은 역할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AE367-833A-426B-896C-83DA0C17E93C}"/>
              </a:ext>
            </a:extLst>
          </p:cNvPr>
          <p:cNvSpPr txBox="1"/>
          <p:nvPr/>
        </p:nvSpPr>
        <p:spPr>
          <a:xfrm>
            <a:off x="3887942" y="2014405"/>
            <a:ext cx="524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최현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57097B-58F1-4C0E-8D4E-31F5A76C0CDD}"/>
              </a:ext>
            </a:extLst>
          </p:cNvPr>
          <p:cNvCxnSpPr>
            <a:cxnSpLocks/>
          </p:cNvCxnSpPr>
          <p:nvPr/>
        </p:nvCxnSpPr>
        <p:spPr>
          <a:xfrm>
            <a:off x="2841777" y="2262048"/>
            <a:ext cx="1070257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C47264EA-4F47-456D-A89E-FA2482AC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29" y="4753273"/>
            <a:ext cx="621064" cy="6210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04E85-94F8-48AF-9475-22AF20C3EDA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54" y="4753273"/>
            <a:ext cx="621064" cy="6210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417F32-145D-47A1-90BA-B66B302F7B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59" y="4038522"/>
            <a:ext cx="621064" cy="6210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5" y="2434833"/>
            <a:ext cx="2939504" cy="29395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D34EA8-77FB-4E6B-9D7C-FD6685CF0FB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793" y="4036786"/>
            <a:ext cx="622800" cy="6228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D51DA2E-8043-4B86-B661-EF2C51BD7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7854" y="3027347"/>
            <a:ext cx="1419062" cy="8772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C8DD1E-A142-41FE-8350-1A1B8125F890}"/>
              </a:ext>
            </a:extLst>
          </p:cNvPr>
          <p:cNvSpPr txBox="1"/>
          <p:nvPr/>
        </p:nvSpPr>
        <p:spPr>
          <a:xfrm>
            <a:off x="5773638" y="6369068"/>
            <a:ext cx="644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77BEF8-939F-4F12-9717-B802310823C6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B29202-7C82-4EC4-8F1B-EE430CDEFE63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9E23A4-CC0B-4419-9B0F-B1185F57C172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4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697495" y="629018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Role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41577" y="291212"/>
            <a:ext cx="708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맡은 역할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602929" y="1061424"/>
            <a:ext cx="9861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각자 맡은 역할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AE367-833A-426B-896C-83DA0C17E93C}"/>
              </a:ext>
            </a:extLst>
          </p:cNvPr>
          <p:cNvSpPr txBox="1"/>
          <p:nvPr/>
        </p:nvSpPr>
        <p:spPr>
          <a:xfrm>
            <a:off x="3887942" y="2014405"/>
            <a:ext cx="694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임근웅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57097B-58F1-4C0E-8D4E-31F5A76C0CDD}"/>
              </a:ext>
            </a:extLst>
          </p:cNvPr>
          <p:cNvCxnSpPr>
            <a:cxnSpLocks/>
          </p:cNvCxnSpPr>
          <p:nvPr/>
        </p:nvCxnSpPr>
        <p:spPr>
          <a:xfrm>
            <a:off x="2841777" y="2262048"/>
            <a:ext cx="1070257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1BD1FA1-7E60-4BD3-B20D-9839572F63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33" y="4748773"/>
            <a:ext cx="738975" cy="54684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98AE7BB-C7CD-432C-9995-B825617BB79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84" y="4032306"/>
            <a:ext cx="622800" cy="622800"/>
          </a:xfrm>
          <a:prstGeom prst="rect">
            <a:avLst/>
          </a:prstGeom>
        </p:spPr>
      </p:pic>
      <p:pic>
        <p:nvPicPr>
          <p:cNvPr id="30" name="Picture 2" descr="공공데이터포털 - 공공데이터포털 adicionou uma nova foto.">
            <a:extLst>
              <a:ext uri="{FF2B5EF4-FFF2-40B4-BE49-F238E27FC236}">
                <a16:creationId xmlns:a16="http://schemas.microsoft.com/office/drawing/2014/main" id="{7F59EC80-A51F-4C5A-80AD-5504C361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99" y="4748773"/>
            <a:ext cx="622800" cy="66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025" y="2605424"/>
            <a:ext cx="2690191" cy="2690191"/>
          </a:xfrm>
          <a:prstGeom prst="rect">
            <a:avLst/>
          </a:prstGeom>
        </p:spPr>
      </p:pic>
      <p:pic>
        <p:nvPicPr>
          <p:cNvPr id="1026" name="Picture 2" descr="네이버 지도 - 해시넷">
            <a:extLst>
              <a:ext uri="{FF2B5EF4-FFF2-40B4-BE49-F238E27FC236}">
                <a16:creationId xmlns:a16="http://schemas.microsoft.com/office/drawing/2014/main" id="{5E0410F3-1DF6-4AB6-BC75-55107AD85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833" y="4032306"/>
            <a:ext cx="622800" cy="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2434671-D55C-47FF-A877-637F09BEF88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435" y="2688508"/>
            <a:ext cx="1641197" cy="10941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45E475-1BCD-4496-8C21-910DC9591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82" y="4114805"/>
            <a:ext cx="1557337" cy="126793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D1C413D-8ADA-4859-AB1E-00E26D4E0929}"/>
              </a:ext>
            </a:extLst>
          </p:cNvPr>
          <p:cNvSpPr txBox="1"/>
          <p:nvPr/>
        </p:nvSpPr>
        <p:spPr>
          <a:xfrm>
            <a:off x="5773638" y="6369068"/>
            <a:ext cx="644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D818626-09F7-4333-B2F1-1C918828523C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5929886-ABA3-4993-83CA-50C971E6397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ADB0D-5924-491A-8962-10B851254B2B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49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697495" y="629018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Role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41577" y="291212"/>
            <a:ext cx="708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맡은 역할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602929" y="1061424"/>
            <a:ext cx="9861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각자 맡은 역할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AE367-833A-426B-896C-83DA0C17E93C}"/>
              </a:ext>
            </a:extLst>
          </p:cNvPr>
          <p:cNvSpPr txBox="1"/>
          <p:nvPr/>
        </p:nvSpPr>
        <p:spPr>
          <a:xfrm>
            <a:off x="3887942" y="2014405"/>
            <a:ext cx="694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최원석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57097B-58F1-4C0E-8D4E-31F5A76C0CDD}"/>
              </a:ext>
            </a:extLst>
          </p:cNvPr>
          <p:cNvCxnSpPr>
            <a:cxnSpLocks/>
          </p:cNvCxnSpPr>
          <p:nvPr/>
        </p:nvCxnSpPr>
        <p:spPr>
          <a:xfrm>
            <a:off x="2841777" y="2262048"/>
            <a:ext cx="1070257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1BD1FA1-7E60-4BD3-B20D-9839572F63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326" y="4080836"/>
            <a:ext cx="770525" cy="5701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0D2610-4F8C-40A7-B683-4D7D0F122DD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78" y="4808213"/>
            <a:ext cx="1167622" cy="5701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59" y="2652667"/>
            <a:ext cx="2647122" cy="26471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485B127-5070-42CA-8ECD-97C8E681B28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00" y="4808213"/>
            <a:ext cx="1543643" cy="5701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1F252F-F6EF-4267-BA82-E75AD68BFF0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958" y="4036891"/>
            <a:ext cx="770525" cy="7705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AC37A32-F98F-4404-A1CC-C2EA642CCAC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871" y="2643980"/>
            <a:ext cx="2355058" cy="15700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52E96A-37E0-4875-9D66-AD896CCE9399}"/>
              </a:ext>
            </a:extLst>
          </p:cNvPr>
          <p:cNvSpPr txBox="1"/>
          <p:nvPr/>
        </p:nvSpPr>
        <p:spPr>
          <a:xfrm>
            <a:off x="5773638" y="6369068"/>
            <a:ext cx="644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214D1F-7327-41E1-BAC1-CC4E5D385D04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DC8397F-E56F-4188-B244-2A9DA9D7D8F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64AD566-D1EF-4F45-BD86-0BB4FAC738DF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2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448227" y="1807631"/>
            <a:ext cx="1295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시연 및 </a:t>
            </a:r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Q&amp;A</a:t>
            </a:r>
            <a:endParaRPr lang="ko-KR" altLang="en-US" sz="105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773637" y="4711816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218198" y="2705725"/>
            <a:ext cx="17556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 연</a:t>
            </a:r>
            <a:endParaRPr lang="en-US" altLang="ko-KR" sz="4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&amp; A</a:t>
            </a:r>
            <a:endParaRPr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70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0CC300-331E-4FFB-B039-FD71F03FC16F}"/>
              </a:ext>
            </a:extLst>
          </p:cNvPr>
          <p:cNvSpPr/>
          <p:nvPr/>
        </p:nvSpPr>
        <p:spPr>
          <a:xfrm>
            <a:off x="990600" y="1485900"/>
            <a:ext cx="10210800" cy="3886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037058" y="2875002"/>
            <a:ext cx="21178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 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761615" y="6369068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880238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6E900-4F45-48EA-A88D-99B5FDA07F60}"/>
              </a:ext>
            </a:extLst>
          </p:cNvPr>
          <p:cNvSpPr txBox="1"/>
          <p:nvPr/>
        </p:nvSpPr>
        <p:spPr>
          <a:xfrm>
            <a:off x="1204111" y="4381877"/>
            <a:ext cx="9859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다운로드 링크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https://drive.google.com/file/d/1hdaFQaGn5UvdKYHYUBzY_cWOs-sXkoqw/view?usp=sharing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25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901349" y="2517170"/>
            <a:ext cx="6389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QUESTION</a:t>
            </a:r>
            <a:endParaRPr lang="ko-KR" altLang="en-US" sz="9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6841F6-140F-4AED-B9DE-B40C2DCB3153}"/>
              </a:ext>
            </a:extLst>
          </p:cNvPr>
          <p:cNvCxnSpPr>
            <a:cxnSpLocks/>
          </p:cNvCxnSpPr>
          <p:nvPr/>
        </p:nvCxnSpPr>
        <p:spPr>
          <a:xfrm>
            <a:off x="3059531" y="2593370"/>
            <a:ext cx="6072938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1F079E-084A-44D3-8B35-ED6C7781B6DC}"/>
              </a:ext>
            </a:extLst>
          </p:cNvPr>
          <p:cNvCxnSpPr>
            <a:cxnSpLocks/>
          </p:cNvCxnSpPr>
          <p:nvPr/>
        </p:nvCxnSpPr>
        <p:spPr>
          <a:xfrm>
            <a:off x="3059531" y="3901470"/>
            <a:ext cx="6072938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35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3563198" y="2631470"/>
            <a:ext cx="50656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THANK YOU</a:t>
            </a:r>
            <a:endParaRPr lang="ko-KR" altLang="en-US" sz="6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19B94-DCEF-4C90-834E-6944BF93289B}"/>
              </a:ext>
            </a:extLst>
          </p:cNvPr>
          <p:cNvSpPr txBox="1"/>
          <p:nvPr/>
        </p:nvSpPr>
        <p:spPr>
          <a:xfrm>
            <a:off x="4694022" y="3625166"/>
            <a:ext cx="2803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끝까지 봐주셔서 감사합니다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773643" y="602302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716E75-B3C9-4270-B81F-12057CC32BA6}"/>
              </a:ext>
            </a:extLst>
          </p:cNvPr>
          <p:cNvCxnSpPr>
            <a:cxnSpLocks/>
          </p:cNvCxnSpPr>
          <p:nvPr/>
        </p:nvCxnSpPr>
        <p:spPr>
          <a:xfrm>
            <a:off x="12063663" y="26187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B62810-E6D0-4B88-9414-0ECC84258ACE}"/>
              </a:ext>
            </a:extLst>
          </p:cNvPr>
          <p:cNvCxnSpPr>
            <a:cxnSpLocks/>
          </p:cNvCxnSpPr>
          <p:nvPr/>
        </p:nvCxnSpPr>
        <p:spPr>
          <a:xfrm>
            <a:off x="-128337" y="39268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984305-917F-4EDC-8DAF-A4601B27218C}"/>
              </a:ext>
            </a:extLst>
          </p:cNvPr>
          <p:cNvSpPr/>
          <p:nvPr/>
        </p:nvSpPr>
        <p:spPr>
          <a:xfrm>
            <a:off x="5842276" y="581209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824CD-14AC-4CB4-8380-54E45B8512AF}"/>
              </a:ext>
            </a:extLst>
          </p:cNvPr>
          <p:cNvSpPr/>
          <p:nvPr/>
        </p:nvSpPr>
        <p:spPr>
          <a:xfrm>
            <a:off x="6150311" y="5812089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8F33AF-4777-4FE8-ABD1-9C35975BDFB8}"/>
              </a:ext>
            </a:extLst>
          </p:cNvPr>
          <p:cNvSpPr/>
          <p:nvPr/>
        </p:nvSpPr>
        <p:spPr>
          <a:xfrm>
            <a:off x="5545303" y="581209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2B6E24-DE51-456C-B29B-D6802FDA8177}"/>
              </a:ext>
            </a:extLst>
          </p:cNvPr>
          <p:cNvSpPr/>
          <p:nvPr/>
        </p:nvSpPr>
        <p:spPr>
          <a:xfrm>
            <a:off x="6447121" y="5812089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4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416699" y="2631470"/>
            <a:ext cx="3358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급똥엔젤</a:t>
            </a:r>
            <a:endParaRPr lang="ko-KR" altLang="en-US" sz="6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19B94-DCEF-4C90-834E-6944BF93289B}"/>
              </a:ext>
            </a:extLst>
          </p:cNvPr>
          <p:cNvSpPr txBox="1"/>
          <p:nvPr/>
        </p:nvSpPr>
        <p:spPr>
          <a:xfrm>
            <a:off x="4278847" y="3625166"/>
            <a:ext cx="36343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가장 위급할 때 내 손안의 </a:t>
            </a:r>
            <a:r>
              <a:rPr lang="ko-KR" altLang="en-US" sz="1050" spc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작은천사</a:t>
            </a:r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773646" y="6023020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DCCA97-F894-4022-B90B-60470632A99E}"/>
              </a:ext>
            </a:extLst>
          </p:cNvPr>
          <p:cNvSpPr/>
          <p:nvPr/>
        </p:nvSpPr>
        <p:spPr>
          <a:xfrm>
            <a:off x="5842276" y="581209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55CCB9-DC76-46BE-B433-B36930BDA8FD}"/>
              </a:ext>
            </a:extLst>
          </p:cNvPr>
          <p:cNvSpPr/>
          <p:nvPr/>
        </p:nvSpPr>
        <p:spPr>
          <a:xfrm>
            <a:off x="6150311" y="5812089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FD0A9F-041B-446D-B071-25B278330CC2}"/>
              </a:ext>
            </a:extLst>
          </p:cNvPr>
          <p:cNvSpPr/>
          <p:nvPr/>
        </p:nvSpPr>
        <p:spPr>
          <a:xfrm>
            <a:off x="5545303" y="581209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CF8F7F-51C6-4D59-AC3F-415EC384C040}"/>
              </a:ext>
            </a:extLst>
          </p:cNvPr>
          <p:cNvSpPr/>
          <p:nvPr/>
        </p:nvSpPr>
        <p:spPr>
          <a:xfrm>
            <a:off x="6447121" y="5812089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716E75-B3C9-4270-B81F-12057CC32BA6}"/>
              </a:ext>
            </a:extLst>
          </p:cNvPr>
          <p:cNvCxnSpPr>
            <a:cxnSpLocks/>
          </p:cNvCxnSpPr>
          <p:nvPr/>
        </p:nvCxnSpPr>
        <p:spPr>
          <a:xfrm>
            <a:off x="12063663" y="26187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B62810-E6D0-4B88-9414-0ECC84258ACE}"/>
              </a:ext>
            </a:extLst>
          </p:cNvPr>
          <p:cNvCxnSpPr>
            <a:cxnSpLocks/>
          </p:cNvCxnSpPr>
          <p:nvPr/>
        </p:nvCxnSpPr>
        <p:spPr>
          <a:xfrm>
            <a:off x="-128337" y="39268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54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3082045" y="3198168"/>
            <a:ext cx="736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순서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9039291" y="325972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10A109-ACD0-457A-8900-F556BDC77631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DD4649-0D8E-438F-96EE-A1F985DCA9E7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8F1CE9-3D08-4352-B741-BDCD659B1347}"/>
              </a:ext>
            </a:extLst>
          </p:cNvPr>
          <p:cNvSpPr/>
          <p:nvPr/>
        </p:nvSpPr>
        <p:spPr>
          <a:xfrm>
            <a:off x="5239920" y="3036705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2F680-4A35-46C0-8CC5-C34F81C0706F}"/>
              </a:ext>
            </a:extLst>
          </p:cNvPr>
          <p:cNvSpPr/>
          <p:nvPr/>
        </p:nvSpPr>
        <p:spPr>
          <a:xfrm>
            <a:off x="5239920" y="2297833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DE0672-BE99-42CF-9B5E-592996F5ADEA}"/>
              </a:ext>
            </a:extLst>
          </p:cNvPr>
          <p:cNvSpPr/>
          <p:nvPr/>
        </p:nvSpPr>
        <p:spPr>
          <a:xfrm>
            <a:off x="5239920" y="3775577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26E33-B7A4-426D-B322-513B93AC0227}"/>
              </a:ext>
            </a:extLst>
          </p:cNvPr>
          <p:cNvSpPr/>
          <p:nvPr/>
        </p:nvSpPr>
        <p:spPr>
          <a:xfrm>
            <a:off x="5239920" y="4514449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BE08A-32B6-443A-B737-A57D10520E1C}"/>
              </a:ext>
            </a:extLst>
          </p:cNvPr>
          <p:cNvSpPr txBox="1"/>
          <p:nvPr/>
        </p:nvSpPr>
        <p:spPr>
          <a:xfrm>
            <a:off x="6235928" y="2193734"/>
            <a:ext cx="5084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3BF22-803E-4A35-9D9A-D8FCC199DFD8}"/>
              </a:ext>
            </a:extLst>
          </p:cNvPr>
          <p:cNvSpPr txBox="1"/>
          <p:nvPr/>
        </p:nvSpPr>
        <p:spPr>
          <a:xfrm>
            <a:off x="6235928" y="2932606"/>
            <a:ext cx="670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흐름도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BAFC6-1735-4D78-A34B-1902BAF40104}"/>
              </a:ext>
            </a:extLst>
          </p:cNvPr>
          <p:cNvSpPr txBox="1"/>
          <p:nvPr/>
        </p:nvSpPr>
        <p:spPr>
          <a:xfrm>
            <a:off x="6235928" y="3671478"/>
            <a:ext cx="9012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맡은 역할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20D2E-ED9B-4FE6-B09C-4226651EE70D}"/>
              </a:ext>
            </a:extLst>
          </p:cNvPr>
          <p:cNvSpPr txBox="1"/>
          <p:nvPr/>
        </p:nvSpPr>
        <p:spPr>
          <a:xfrm>
            <a:off x="6235928" y="4410350"/>
            <a:ext cx="1295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소감 및 </a:t>
            </a:r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Q&amp;A</a:t>
            </a:r>
            <a:endParaRPr lang="ko-KR" altLang="en-US" sz="105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43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484296" y="1807631"/>
            <a:ext cx="12234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 및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773638" y="4711816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160488" y="2705725"/>
            <a:ext cx="1871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Toilet</a:t>
            </a:r>
          </a:p>
          <a:p>
            <a:pPr algn="ctr"/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Finder</a:t>
            </a:r>
            <a:endParaRPr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6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152706" y="629018"/>
            <a:ext cx="188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Toilet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Finder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18948" y="291212"/>
            <a:ext cx="9541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 및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A3D15-96F4-45F8-A26A-4895167AF36C}"/>
              </a:ext>
            </a:extLst>
          </p:cNvPr>
          <p:cNvSpPr txBox="1"/>
          <p:nvPr/>
        </p:nvSpPr>
        <p:spPr>
          <a:xfrm>
            <a:off x="2759173" y="2014405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개요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2361313" y="2262048"/>
            <a:ext cx="421952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4739715" y="1061424"/>
            <a:ext cx="27126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최단거리 사용 가능 화장실을 찾아주는 서비스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763" y="2352959"/>
            <a:ext cx="3266540" cy="310460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242970" y="2542446"/>
            <a:ext cx="3797017" cy="2495701"/>
            <a:chOff x="6919120" y="2351946"/>
            <a:chExt cx="3797017" cy="2495701"/>
          </a:xfrm>
        </p:grpSpPr>
        <p:grpSp>
          <p:nvGrpSpPr>
            <p:cNvPr id="4" name="그룹 3"/>
            <p:cNvGrpSpPr/>
            <p:nvPr/>
          </p:nvGrpSpPr>
          <p:grpSpPr>
            <a:xfrm>
              <a:off x="6919120" y="2351946"/>
              <a:ext cx="3797017" cy="2495701"/>
              <a:chOff x="6396603" y="2025374"/>
              <a:chExt cx="3797017" cy="2495701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6409667" y="4151743"/>
                <a:ext cx="3783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가장 가까운 화장실에 간다</a:t>
                </a:r>
                <a:r>
                  <a:rPr lang="en-US" altLang="ko-KR" dirty="0"/>
                  <a:t>.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396606" y="2734070"/>
                <a:ext cx="3783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화장실의 위치를 모른다</a:t>
                </a:r>
                <a:r>
                  <a:rPr lang="en-US" altLang="ko-KR" dirty="0"/>
                  <a:t>.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396605" y="3443293"/>
                <a:ext cx="3783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“ </a:t>
                </a:r>
                <a:r>
                  <a:rPr lang="ko-KR" altLang="en-US" dirty="0"/>
                  <a:t>급</a:t>
                </a:r>
                <a:r>
                  <a:rPr lang="en-US" altLang="ko-KR" dirty="0"/>
                  <a:t> . X . </a:t>
                </a:r>
                <a:r>
                  <a:rPr lang="ko-KR" altLang="en-US" dirty="0"/>
                  <a:t>엔 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젤 </a:t>
                </a:r>
                <a:r>
                  <a:rPr lang="en-US" altLang="ko-KR" dirty="0"/>
                  <a:t>“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396603" y="2025374"/>
                <a:ext cx="3783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화장실을 가고 싶다</a:t>
                </a:r>
                <a:r>
                  <a:rPr lang="en-US" altLang="ko-KR" dirty="0"/>
                  <a:t>.</a:t>
                </a: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7833359" y="2721278"/>
              <a:ext cx="330927" cy="1745799"/>
              <a:chOff x="7833359" y="2721278"/>
              <a:chExt cx="330927" cy="1745799"/>
            </a:xfrm>
          </p:grpSpPr>
          <p:sp>
            <p:nvSpPr>
              <p:cNvPr id="8" name="아래쪽 화살표 7"/>
              <p:cNvSpPr/>
              <p:nvPr/>
            </p:nvSpPr>
            <p:spPr>
              <a:xfrm>
                <a:off x="7837714" y="2721278"/>
                <a:ext cx="326572" cy="339364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아래쪽 화살표 29"/>
              <p:cNvSpPr/>
              <p:nvPr/>
            </p:nvSpPr>
            <p:spPr>
              <a:xfrm>
                <a:off x="7833359" y="3448446"/>
                <a:ext cx="326572" cy="339364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아래쪽 화살표 30"/>
              <p:cNvSpPr/>
              <p:nvPr/>
            </p:nvSpPr>
            <p:spPr>
              <a:xfrm>
                <a:off x="7833359" y="4127713"/>
                <a:ext cx="326572" cy="339364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4252E6C-7560-45F7-A399-D997DE0D712F}"/>
              </a:ext>
            </a:extLst>
          </p:cNvPr>
          <p:cNvSpPr txBox="1"/>
          <p:nvPr/>
        </p:nvSpPr>
        <p:spPr>
          <a:xfrm>
            <a:off x="5773637" y="636906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B39041-6ECD-4E20-9A07-02471C55BF7C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80B1D3-D8B1-4586-93C5-B832EDF0B1C2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5676D2-E705-4293-8356-180C49E6DA30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95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152706" y="629018"/>
            <a:ext cx="188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Toilet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Finder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18947" y="291212"/>
            <a:ext cx="9541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 및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A3D15-96F4-45F8-A26A-4895167AF36C}"/>
              </a:ext>
            </a:extLst>
          </p:cNvPr>
          <p:cNvSpPr txBox="1"/>
          <p:nvPr/>
        </p:nvSpPr>
        <p:spPr>
          <a:xfrm>
            <a:off x="2759173" y="2014405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화장실 위치 확인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2361313" y="2262048"/>
            <a:ext cx="421952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567CC2-5455-431A-9DBF-91DB618AAE34}"/>
              </a:ext>
            </a:extLst>
          </p:cNvPr>
          <p:cNvSpPr txBox="1"/>
          <p:nvPr/>
        </p:nvSpPr>
        <p:spPr>
          <a:xfrm>
            <a:off x="2361313" y="5642687"/>
            <a:ext cx="2935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 위치에서 최단거리 화장실을 화면에 출력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03ADE6-C7B5-4CC4-AA44-DBF0917C0F25}"/>
              </a:ext>
            </a:extLst>
          </p:cNvPr>
          <p:cNvSpPr/>
          <p:nvPr/>
        </p:nvSpPr>
        <p:spPr>
          <a:xfrm>
            <a:off x="2471462" y="2394440"/>
            <a:ext cx="1527574" cy="1527574"/>
          </a:xfrm>
          <a:prstGeom prst="rect">
            <a:avLst/>
          </a:prstGeom>
          <a:solidFill>
            <a:schemeClr val="tx1">
              <a:lumMod val="85000"/>
              <a:lumOff val="1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E472AA4-FDA7-41EC-A92B-127FCC35080D}"/>
              </a:ext>
            </a:extLst>
          </p:cNvPr>
          <p:cNvSpPr/>
          <p:nvPr/>
        </p:nvSpPr>
        <p:spPr>
          <a:xfrm>
            <a:off x="4057097" y="3982722"/>
            <a:ext cx="1527574" cy="1527574"/>
          </a:xfrm>
          <a:prstGeom prst="rect">
            <a:avLst/>
          </a:prstGeom>
          <a:solidFill>
            <a:schemeClr val="tx1">
              <a:lumMod val="85000"/>
              <a:lumOff val="1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DD17F1-BA3E-450A-9B02-2FFB1DEEA91A}"/>
              </a:ext>
            </a:extLst>
          </p:cNvPr>
          <p:cNvSpPr/>
          <p:nvPr/>
        </p:nvSpPr>
        <p:spPr>
          <a:xfrm>
            <a:off x="2471462" y="3982722"/>
            <a:ext cx="1527574" cy="1527574"/>
          </a:xfrm>
          <a:prstGeom prst="rect">
            <a:avLst/>
          </a:prstGeom>
          <a:solidFill>
            <a:schemeClr val="tx1">
              <a:lumMod val="85000"/>
              <a:lumOff val="1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306B47-61C0-45AD-9AA8-81DF3104639E}"/>
              </a:ext>
            </a:extLst>
          </p:cNvPr>
          <p:cNvSpPr/>
          <p:nvPr/>
        </p:nvSpPr>
        <p:spPr>
          <a:xfrm>
            <a:off x="4057097" y="2394440"/>
            <a:ext cx="1527574" cy="1527574"/>
          </a:xfrm>
          <a:prstGeom prst="rect">
            <a:avLst/>
          </a:prstGeom>
          <a:solidFill>
            <a:schemeClr val="tx1">
              <a:lumMod val="85000"/>
              <a:lumOff val="1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96EA64-6954-4BAA-9349-FA9A68655F88}"/>
              </a:ext>
            </a:extLst>
          </p:cNvPr>
          <p:cNvSpPr txBox="1"/>
          <p:nvPr/>
        </p:nvSpPr>
        <p:spPr>
          <a:xfrm>
            <a:off x="2840752" y="2896617"/>
            <a:ext cx="788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내 위치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확인 가능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9BFAF8-635E-403D-8BD4-CD824FF89EB2}"/>
              </a:ext>
            </a:extLst>
          </p:cNvPr>
          <p:cNvSpPr txBox="1"/>
          <p:nvPr/>
        </p:nvSpPr>
        <p:spPr>
          <a:xfrm>
            <a:off x="4353449" y="4484899"/>
            <a:ext cx="934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화장실 위치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확인 가능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4739715" y="1061424"/>
            <a:ext cx="27126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최단거리 사용 가능 화장실을 찾아주는 서비스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6D3432-00B7-44AE-B0BF-075157E7507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256" y="2618227"/>
            <a:ext cx="1080000" cy="10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1D65E8-A0A3-4E1F-A4CB-8D2967E1204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22" y="4206509"/>
            <a:ext cx="1069453" cy="108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D16AB6-8879-4479-9CAA-6B266E5AB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270" y="1484738"/>
            <a:ext cx="2026958" cy="44657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773637" y="636906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39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152706" y="629018"/>
            <a:ext cx="188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Toilet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Finder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18947" y="291212"/>
            <a:ext cx="9541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 및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A3D15-96F4-45F8-A26A-4895167AF36C}"/>
              </a:ext>
            </a:extLst>
          </p:cNvPr>
          <p:cNvSpPr txBox="1"/>
          <p:nvPr/>
        </p:nvSpPr>
        <p:spPr>
          <a:xfrm>
            <a:off x="2759173" y="2014405"/>
            <a:ext cx="2680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네이버 지도 길 찾기 자동 실행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2361313" y="2262048"/>
            <a:ext cx="421952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567CC2-5455-431A-9DBF-91DB618AAE34}"/>
              </a:ext>
            </a:extLst>
          </p:cNvPr>
          <p:cNvSpPr txBox="1"/>
          <p:nvPr/>
        </p:nvSpPr>
        <p:spPr>
          <a:xfrm>
            <a:off x="2361313" y="5642687"/>
            <a:ext cx="4100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화면 위의 최단거리 화장실명 터치 시 자동 지도 앱 연결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4739715" y="1061424"/>
            <a:ext cx="27126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최단거리 사용 가능 화장실을 찾아주는 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1FC0B1-CB9E-47E1-86A6-A169F462B7A1}"/>
              </a:ext>
            </a:extLst>
          </p:cNvPr>
          <p:cNvGrpSpPr/>
          <p:nvPr/>
        </p:nvGrpSpPr>
        <p:grpSpPr>
          <a:xfrm>
            <a:off x="2467504" y="2394440"/>
            <a:ext cx="3113209" cy="3115856"/>
            <a:chOff x="2292013" y="2435921"/>
            <a:chExt cx="3113209" cy="31158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03ADE6-C7B5-4CC4-AA44-DBF0917C0F25}"/>
                </a:ext>
              </a:extLst>
            </p:cNvPr>
            <p:cNvSpPr/>
            <p:nvPr/>
          </p:nvSpPr>
          <p:spPr>
            <a:xfrm>
              <a:off x="2292013" y="2435921"/>
              <a:ext cx="1527574" cy="152757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472AA4-FDA7-41EC-A92B-127FCC35080D}"/>
                </a:ext>
              </a:extLst>
            </p:cNvPr>
            <p:cNvSpPr/>
            <p:nvPr/>
          </p:nvSpPr>
          <p:spPr>
            <a:xfrm>
              <a:off x="3877648" y="4024203"/>
              <a:ext cx="1527574" cy="152757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5DD17F1-BA3E-450A-9B02-2FFB1DEEA91A}"/>
                </a:ext>
              </a:extLst>
            </p:cNvPr>
            <p:cNvSpPr/>
            <p:nvPr/>
          </p:nvSpPr>
          <p:spPr>
            <a:xfrm>
              <a:off x="2292013" y="4024203"/>
              <a:ext cx="1527574" cy="152757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306B47-61C0-45AD-9AA8-81DF3104639E}"/>
                </a:ext>
              </a:extLst>
            </p:cNvPr>
            <p:cNvSpPr/>
            <p:nvPr/>
          </p:nvSpPr>
          <p:spPr>
            <a:xfrm>
              <a:off x="3877648" y="2435921"/>
              <a:ext cx="1527574" cy="152757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96EA64-6954-4BAA-9349-FA9A68655F88}"/>
                </a:ext>
              </a:extLst>
            </p:cNvPr>
            <p:cNvSpPr txBox="1"/>
            <p:nvPr/>
          </p:nvSpPr>
          <p:spPr>
            <a:xfrm>
              <a:off x="2621225" y="3041403"/>
              <a:ext cx="869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간편 터치</a:t>
              </a:r>
              <a:endPara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9BFAF8-635E-403D-8BD4-CD824FF89EB2}"/>
                </a:ext>
              </a:extLst>
            </p:cNvPr>
            <p:cNvSpPr txBox="1"/>
            <p:nvPr/>
          </p:nvSpPr>
          <p:spPr>
            <a:xfrm>
              <a:off x="4126712" y="4526380"/>
              <a:ext cx="1029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자동 </a:t>
              </a:r>
              <a:endPara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ctr"/>
              <a:r>
                <a:rPr lang="ko-KR" altLang="en-US" sz="14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지도앱</a:t>
              </a:r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연결</a:t>
              </a:r>
              <a:endPara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20BC0E0-1EC9-4511-BC34-5751B651E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289" y="1507018"/>
            <a:ext cx="2083392" cy="4130630"/>
          </a:xfrm>
          <a:prstGeom prst="rect">
            <a:avLst/>
          </a:prstGeom>
        </p:spPr>
      </p:pic>
      <p:pic>
        <p:nvPicPr>
          <p:cNvPr id="2050" name="Picture 2" descr="정전식 센서 MCU | MSP430 초저전력 MCU | TI.com">
            <a:extLst>
              <a:ext uri="{FF2B5EF4-FFF2-40B4-BE49-F238E27FC236}">
                <a16:creationId xmlns:a16="http://schemas.microsoft.com/office/drawing/2014/main" id="{AD8D3152-DAB8-42B7-95A3-32AB3E7C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613" y="2413666"/>
            <a:ext cx="1508347" cy="150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네이버 지도 - 나무위키">
            <a:extLst>
              <a:ext uri="{FF2B5EF4-FFF2-40B4-BE49-F238E27FC236}">
                <a16:creationId xmlns:a16="http://schemas.microsoft.com/office/drawing/2014/main" id="{70F8CC12-1EB5-41FF-BA18-6DA9E14FB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963" y="3982721"/>
            <a:ext cx="1527575" cy="152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28A7AD-353A-4966-9B8A-55BBC2676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7501" y="1479784"/>
            <a:ext cx="2083391" cy="414862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058EBB4-A614-4732-AA0C-032B51DE9F83}"/>
              </a:ext>
            </a:extLst>
          </p:cNvPr>
          <p:cNvSpPr/>
          <p:nvPr/>
        </p:nvSpPr>
        <p:spPr>
          <a:xfrm>
            <a:off x="8787231" y="3452800"/>
            <a:ext cx="347719" cy="239065"/>
          </a:xfrm>
          <a:prstGeom prst="rightArrow">
            <a:avLst/>
          </a:prstGeom>
          <a:solidFill>
            <a:srgbClr val="39BACF"/>
          </a:solidFill>
          <a:ln>
            <a:solidFill>
              <a:srgbClr val="39B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>
                <a:solidFill>
                  <a:srgbClr val="39BACF"/>
                </a:solidFill>
              </a:ln>
              <a:solidFill>
                <a:srgbClr val="39BAC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A7A816-0763-402A-9CD4-2C71CA1B311F}"/>
              </a:ext>
            </a:extLst>
          </p:cNvPr>
          <p:cNvSpPr txBox="1"/>
          <p:nvPr/>
        </p:nvSpPr>
        <p:spPr>
          <a:xfrm>
            <a:off x="5773637" y="636906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FDA749-18FC-40C8-B92D-1483B12C271A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9F36BD-46B4-4AA3-A760-B648E3893E85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40CC83-636A-473A-93C2-66172C3897BE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1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152706" y="629018"/>
            <a:ext cx="188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Toilet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Finder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18947" y="291212"/>
            <a:ext cx="9541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 및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A3D15-96F4-45F8-A26A-4895167AF36C}"/>
              </a:ext>
            </a:extLst>
          </p:cNvPr>
          <p:cNvSpPr txBox="1"/>
          <p:nvPr/>
        </p:nvSpPr>
        <p:spPr>
          <a:xfrm>
            <a:off x="2759173" y="2014405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신규 개방 화장실 등록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2361313" y="2262048"/>
            <a:ext cx="421952" cy="0"/>
          </a:xfrm>
          <a:prstGeom prst="line">
            <a:avLst/>
          </a:prstGeom>
          <a:ln w="28575">
            <a:solidFill>
              <a:srgbClr val="FEB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567CC2-5455-431A-9DBF-91DB618AAE34}"/>
              </a:ext>
            </a:extLst>
          </p:cNvPr>
          <p:cNvSpPr txBox="1"/>
          <p:nvPr/>
        </p:nvSpPr>
        <p:spPr>
          <a:xfrm>
            <a:off x="2361313" y="5642687"/>
            <a:ext cx="2778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신규로 사용가능한 개방 화장실 등록한다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ko-KR" altLang="en-US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4739715" y="1061424"/>
            <a:ext cx="27126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최단거리 사용 가능 화장실을 찾아주는 서비스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1FC0B1-CB9E-47E1-86A6-A169F462B7A1}"/>
              </a:ext>
            </a:extLst>
          </p:cNvPr>
          <p:cNvGrpSpPr/>
          <p:nvPr/>
        </p:nvGrpSpPr>
        <p:grpSpPr>
          <a:xfrm>
            <a:off x="2292348" y="2394440"/>
            <a:ext cx="3288365" cy="3115856"/>
            <a:chOff x="2116857" y="2435921"/>
            <a:chExt cx="3288365" cy="311585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03ADE6-C7B5-4CC4-AA44-DBF0917C0F25}"/>
                </a:ext>
              </a:extLst>
            </p:cNvPr>
            <p:cNvSpPr/>
            <p:nvPr/>
          </p:nvSpPr>
          <p:spPr>
            <a:xfrm>
              <a:off x="2292013" y="2435921"/>
              <a:ext cx="1527574" cy="152757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472AA4-FDA7-41EC-A92B-127FCC35080D}"/>
                </a:ext>
              </a:extLst>
            </p:cNvPr>
            <p:cNvSpPr/>
            <p:nvPr/>
          </p:nvSpPr>
          <p:spPr>
            <a:xfrm>
              <a:off x="3877648" y="4024203"/>
              <a:ext cx="1527574" cy="152757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5DD17F1-BA3E-450A-9B02-2FFB1DEEA91A}"/>
                </a:ext>
              </a:extLst>
            </p:cNvPr>
            <p:cNvSpPr/>
            <p:nvPr/>
          </p:nvSpPr>
          <p:spPr>
            <a:xfrm>
              <a:off x="2292013" y="4024203"/>
              <a:ext cx="1527574" cy="152757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4306B47-61C0-45AD-9AA8-81DF3104639E}"/>
                </a:ext>
              </a:extLst>
            </p:cNvPr>
            <p:cNvSpPr/>
            <p:nvPr/>
          </p:nvSpPr>
          <p:spPr>
            <a:xfrm>
              <a:off x="3877648" y="2435921"/>
              <a:ext cx="1527574" cy="1527574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96EA64-6954-4BAA-9349-FA9A68655F88}"/>
                </a:ext>
              </a:extLst>
            </p:cNvPr>
            <p:cNvSpPr txBox="1"/>
            <p:nvPr/>
          </p:nvSpPr>
          <p:spPr>
            <a:xfrm>
              <a:off x="2661300" y="3041403"/>
              <a:ext cx="788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간편 등록</a:t>
              </a:r>
              <a:endPara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9BFAF8-635E-403D-8BD4-CD824FF89EB2}"/>
                </a:ext>
              </a:extLst>
            </p:cNvPr>
            <p:cNvSpPr txBox="1"/>
            <p:nvPr/>
          </p:nvSpPr>
          <p:spPr>
            <a:xfrm>
              <a:off x="4174001" y="4526380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화장지 유무</a:t>
              </a:r>
              <a:endPara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 algn="ctr"/>
              <a:r>
                <a:rPr lang="ko-KR" altLang="en-US" sz="14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입력 가능</a:t>
              </a:r>
              <a:endPara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8340A40-38EF-4BCC-884D-568798858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1435" y="2655292"/>
              <a:ext cx="1080000" cy="10800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686F49D-0484-484F-8C97-76BEC2AB2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857" y="4247990"/>
              <a:ext cx="2057143" cy="108000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8DFB37-71AA-4C8D-8AD4-82C642A06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525" y="1467491"/>
            <a:ext cx="2046458" cy="44829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755DC7-0FA2-4926-BE54-51E87C077E1D}"/>
              </a:ext>
            </a:extLst>
          </p:cNvPr>
          <p:cNvSpPr txBox="1"/>
          <p:nvPr/>
        </p:nvSpPr>
        <p:spPr>
          <a:xfrm>
            <a:off x="5773637" y="6369068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6EC3B1-2FDB-431F-960E-E8EDA5C16210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C6FF5B0-9193-4BB4-8DA1-A6574C4561D0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73288A-3D0B-4A9A-9DCD-D85E95CC374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1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60812" y="1807631"/>
            <a:ext cx="670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흐름도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773638" y="4711816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X-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세대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972779" y="2705725"/>
            <a:ext cx="22464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System</a:t>
            </a:r>
          </a:p>
          <a:p>
            <a:pPr algn="ctr"/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Flow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16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733</Words>
  <Application>Microsoft Office PowerPoint</Application>
  <PresentationFormat>와이드스크린</PresentationFormat>
  <Paragraphs>153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Noto Sans CJK KR Black</vt:lpstr>
      <vt:lpstr>Noto Sans CJK KR Light</vt:lpstr>
      <vt:lpstr>Noto Sans CJK KR Regular</vt:lpstr>
      <vt:lpstr>tvN 즐거운이야기 Medium</vt:lpstr>
      <vt:lpstr>맑은 고딕</vt:lpstr>
      <vt:lpstr>에스코어 드림 9 Black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PPT PROJECT</dc:creator>
  <cp:lastModifiedBy>T32088</cp:lastModifiedBy>
  <cp:revision>46</cp:revision>
  <dcterms:created xsi:type="dcterms:W3CDTF">2020-04-21T04:25:53Z</dcterms:created>
  <dcterms:modified xsi:type="dcterms:W3CDTF">2022-02-21T04:38:36Z</dcterms:modified>
</cp:coreProperties>
</file>